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8" r:id="rId3"/>
    <p:sldId id="275" r:id="rId4"/>
    <p:sldId id="285" r:id="rId5"/>
    <p:sldId id="284" r:id="rId6"/>
    <p:sldId id="286" r:id="rId7"/>
    <p:sldId id="287" r:id="rId8"/>
    <p:sldId id="288" r:id="rId9"/>
    <p:sldId id="280" r:id="rId10"/>
    <p:sldId id="281" r:id="rId11"/>
    <p:sldId id="283" r:id="rId12"/>
    <p:sldId id="274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0000FF"/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740" autoAdjust="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FC04D-1CE7-40AC-BD80-939731C8FC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61B52-089A-49B9-A6E8-BC2AEA17F2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61108-A1B6-47B0-AF32-2DE6E3F523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C9D51AA-EECE-44CF-8D5A-32AB67A71D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F0572-2C7A-4444-83FA-D5B97F69A7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ED10D-B8D7-4B45-8F3A-8E6BCE81B4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99DB2-6B7F-4BAB-BF47-FBCD9288F2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78B0D-5510-4AEE-BF6C-9686BC6516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91FD7-F2C8-4DE6-A50F-87FC995447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C65D2-B317-4F70-806E-B23A1BD20D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77751-A8C1-4EBB-8F0E-B85AA1D418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DE854-B1BA-46BA-BEF4-B56139843B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6FBD4B2-F6DF-4334-8FD7-97A2E42F8A8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file:///E:\MUSIC\NHAC%20THIEU%20NHI\Thieu_Nhi_The_Gioi_Lien_Hoan.mp3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gi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04800" y="1828800"/>
            <a:ext cx="8458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24579" name="Picture 3" descr="photo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0"/>
            <a:ext cx="5715000" cy="762000"/>
          </a:xfrm>
          <a:prstGeom prst="rect">
            <a:avLst/>
          </a:prstGeom>
          <a:noFill/>
        </p:spPr>
      </p:pic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7391400" y="3581400"/>
          <a:ext cx="1752600" cy="3276600"/>
        </p:xfrm>
        <a:graphic>
          <a:graphicData uri="http://schemas.openxmlformats.org/presentationml/2006/ole">
            <p:oleObj spid="_x0000_s24580" name="Clip" r:id="rId5" imgW="1999440" imgH="1831320" progId="">
              <p:embed/>
            </p:oleObj>
          </a:graphicData>
        </a:graphic>
      </p:graphicFrame>
      <p:pic>
        <p:nvPicPr>
          <p:cNvPr id="24581" name="Picture 5" descr="blumenpflanzen051[1]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4419600"/>
            <a:ext cx="1363663" cy="1371600"/>
          </a:xfrm>
          <a:prstGeom prst="rect">
            <a:avLst/>
          </a:prstGeom>
          <a:noFill/>
        </p:spPr>
      </p:pic>
      <p:pic>
        <p:nvPicPr>
          <p:cNvPr id="24582" name="Picture 6" descr="blumenpflanzen051[1]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0" y="5486400"/>
            <a:ext cx="1363663" cy="1371600"/>
          </a:xfrm>
          <a:prstGeom prst="rect">
            <a:avLst/>
          </a:prstGeom>
          <a:noFill/>
        </p:spPr>
      </p:pic>
      <p:pic>
        <p:nvPicPr>
          <p:cNvPr id="24583" name="Picture 7" descr="blumenpflanzen051[1]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5105400"/>
            <a:ext cx="1363663" cy="1371600"/>
          </a:xfrm>
          <a:prstGeom prst="rect">
            <a:avLst/>
          </a:prstGeom>
          <a:noFill/>
        </p:spPr>
      </p:pic>
      <p:pic>
        <p:nvPicPr>
          <p:cNvPr id="24584" name="Thieu_Nhi_The_Gioi_Lien_Hoan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153400" y="6172200"/>
            <a:ext cx="304800" cy="304800"/>
          </a:xfrm>
          <a:prstGeom prst="rect">
            <a:avLst/>
          </a:prstGeom>
          <a:noFill/>
        </p:spPr>
      </p:pic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514600" y="5791200"/>
            <a:ext cx="4572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4000" b="1">
              <a:solidFill>
                <a:srgbClr val="FF00FF"/>
              </a:solidFill>
            </a:endParaRP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1981200" y="4568825"/>
            <a:ext cx="5486400" cy="147732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6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  <a:latin typeface="Arial" charset="0"/>
              </a:rPr>
              <a:t>               </a:t>
            </a:r>
            <a:endParaRPr lang="en-US" sz="3200" dirty="0">
              <a:solidFill>
                <a:srgbClr val="66FF33"/>
              </a:solidFill>
              <a:latin typeface="Arial" charset="0"/>
            </a:endParaRP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1600200" y="3200400"/>
            <a:ext cx="6172200" cy="21066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 MÔN :TOÁN – LỚP 3</a:t>
            </a:r>
          </a:p>
          <a:p>
            <a:pPr>
              <a:spcBef>
                <a:spcPct val="50000"/>
              </a:spcBef>
            </a:pPr>
            <a:r>
              <a:rPr lang="en-US" sz="3600" dirty="0"/>
              <a:t> </a:t>
            </a:r>
            <a:r>
              <a:rPr lang="en-US" sz="3600" dirty="0" err="1"/>
              <a:t>Bài</a:t>
            </a:r>
            <a:r>
              <a:rPr lang="en-US" sz="3600" dirty="0"/>
              <a:t> : </a:t>
            </a:r>
            <a:r>
              <a:rPr lang="en-US" sz="2800" b="1" dirty="0">
                <a:solidFill>
                  <a:srgbClr val="0000FF"/>
                </a:solidFill>
              </a:rPr>
              <a:t>CHIA SỐ CÓ NĂM CHỮ SỐ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</a:rPr>
              <a:t>             CHO SỐ CÓ MỘT CHỮ SỐ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00555" fill="hold"/>
                                        <p:tgtEl>
                                          <p:spTgt spid="245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584"/>
                </p:tgtEl>
              </p:cMediaNode>
            </p:audio>
          </p:childTnLst>
        </p:cTn>
      </p:par>
    </p:tnLst>
    <p:bldLst>
      <p:bldP spid="24588" grpId="0"/>
      <p:bldP spid="24588" grpId="1"/>
      <p:bldP spid="24589" grpId="0"/>
      <p:bldP spid="2458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533400" y="33528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400" b="1">
                <a:latin typeface=".VnSouthern" pitchFamily="34" charset="0"/>
              </a:rPr>
              <a:t>A. 1</a:t>
            </a:r>
          </a:p>
        </p:txBody>
      </p:sp>
      <p:sp>
        <p:nvSpPr>
          <p:cNvPr id="3072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6096000"/>
            <a:ext cx="762000" cy="6096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25" name="Group 5"/>
          <p:cNvGrpSpPr>
            <a:grpSpLocks/>
          </p:cNvGrpSpPr>
          <p:nvPr/>
        </p:nvGrpSpPr>
        <p:grpSpPr bwMode="auto">
          <a:xfrm>
            <a:off x="457200" y="381000"/>
            <a:ext cx="7391400" cy="1828800"/>
            <a:chOff x="288" y="240"/>
            <a:chExt cx="4656" cy="1152"/>
          </a:xfrm>
        </p:grpSpPr>
        <p:pic>
          <p:nvPicPr>
            <p:cNvPr id="30726" name="Picture 6" descr="Bellcoll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" y="240"/>
              <a:ext cx="1104" cy="1104"/>
            </a:xfrm>
            <a:prstGeom prst="rect">
              <a:avLst/>
            </a:prstGeom>
            <a:noFill/>
          </p:spPr>
        </p:pic>
        <p:pic>
          <p:nvPicPr>
            <p:cNvPr id="30727" name="Picture 7" descr="Bellcoll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40" y="288"/>
              <a:ext cx="1104" cy="1104"/>
            </a:xfrm>
            <a:prstGeom prst="rect">
              <a:avLst/>
            </a:prstGeom>
            <a:noFill/>
          </p:spPr>
        </p:pic>
      </p:grpSp>
      <p:pic>
        <p:nvPicPr>
          <p:cNvPr id="30728" name="Picture 8" descr="TYPLOO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381000" y="4724400"/>
            <a:ext cx="1657350" cy="1581150"/>
          </a:xfrm>
          <a:prstGeom prst="rect">
            <a:avLst/>
          </a:prstGeom>
          <a:noFill/>
        </p:spPr>
      </p:pic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066800" y="2057400"/>
            <a:ext cx="746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Số dư của phép chia  </a:t>
            </a:r>
            <a:r>
              <a:rPr lang="en-US" sz="3200" b="1">
                <a:solidFill>
                  <a:srgbClr val="FF0000"/>
                </a:solidFill>
              </a:rPr>
              <a:t>4098 : 8</a:t>
            </a:r>
            <a:r>
              <a:rPr lang="en-US" sz="3200" b="1"/>
              <a:t> là mấy : </a:t>
            </a:r>
          </a:p>
        </p:txBody>
      </p:sp>
      <p:sp>
        <p:nvSpPr>
          <p:cNvPr id="30730" name="AutoShape 10"/>
          <p:cNvSpPr>
            <a:spLocks noChangeArrowheads="1"/>
          </p:cNvSpPr>
          <p:nvPr/>
        </p:nvSpPr>
        <p:spPr bwMode="auto">
          <a:xfrm>
            <a:off x="2286000" y="4114800"/>
            <a:ext cx="5867400" cy="2209800"/>
          </a:xfrm>
          <a:prstGeom prst="irregularSeal2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FF0000"/>
                </a:solidFill>
              </a:rPr>
              <a:t>Phần thưởng của em</a:t>
            </a:r>
          </a:p>
          <a:p>
            <a:pPr algn="ctr" eaLnBrk="0" hangingPunct="0"/>
            <a:r>
              <a:rPr lang="en-US" sz="2000" b="1">
                <a:solidFill>
                  <a:srgbClr val="FF0000"/>
                </a:solidFill>
              </a:rPr>
              <a:t>là điểm  10 và một tràng vỗ tay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2362200" y="33528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400" b="1">
                <a:latin typeface=".VnSouthern" pitchFamily="34" charset="0"/>
              </a:rPr>
              <a:t>B. 2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4419600" y="33528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400" b="1">
                <a:latin typeface=".VnSouthern" pitchFamily="34" charset="0"/>
              </a:rPr>
              <a:t>C. 3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6553200" y="33528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400" b="1">
                <a:latin typeface=".VnSouthern" pitchFamily="34" charset="0"/>
              </a:rPr>
              <a:t>D. 5</a:t>
            </a:r>
          </a:p>
        </p:txBody>
      </p:sp>
      <p:sp>
        <p:nvSpPr>
          <p:cNvPr id="30734" name="Oval 14"/>
          <p:cNvSpPr>
            <a:spLocks noChangeArrowheads="1"/>
          </p:cNvSpPr>
          <p:nvPr/>
        </p:nvSpPr>
        <p:spPr bwMode="auto">
          <a:xfrm>
            <a:off x="2286000" y="33528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3" dur="2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9" grpId="0"/>
      <p:bldP spid="30730" grpId="0" animBg="1"/>
      <p:bldP spid="30731" grpId="0"/>
      <p:bldP spid="30732" grpId="0"/>
      <p:bldP spid="30733" grpId="0"/>
      <p:bldP spid="307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WordArt 2"/>
          <p:cNvSpPr>
            <a:spLocks noChangeArrowheads="1" noChangeShapeType="1" noTextEdit="1"/>
          </p:cNvSpPr>
          <p:nvPr/>
        </p:nvSpPr>
        <p:spPr bwMode="auto">
          <a:xfrm>
            <a:off x="1905000" y="533400"/>
            <a:ext cx="5181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Cooper"/>
              </a:rPr>
              <a:t>DAËN DOØ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066800" y="1828800"/>
            <a:ext cx="7772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3333FF"/>
                </a:solidFill>
              </a:rPr>
              <a:t>- Về nhà làm lại bài 3b (SGK trang 163)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- Chuẩn bị bài : </a:t>
            </a:r>
            <a:r>
              <a:rPr lang="en-US" sz="2800">
                <a:solidFill>
                  <a:srgbClr val="FF0000"/>
                </a:solidFill>
              </a:rPr>
              <a:t>“CHIA SỐ CÓ NĂM CHỮ SỐ CHO SỐ CÓ NĂM CHỮ SỐ (tiếp theo)</a:t>
            </a:r>
            <a:r>
              <a:rPr lang="en-US" sz="3600">
                <a:solidFill>
                  <a:srgbClr val="FF0000"/>
                </a:solidFill>
              </a:rPr>
              <a:t>”.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600"/>
              <a:t>- Cả lớp : soạn trước bài 1/ 164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600"/>
              <a:t>HSKG : xem bài 2/164</a:t>
            </a:r>
          </a:p>
        </p:txBody>
      </p:sp>
      <p:pic>
        <p:nvPicPr>
          <p:cNvPr id="32772" name="Picture 4" descr="logo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09800"/>
            <a:ext cx="914400" cy="739775"/>
          </a:xfrm>
          <a:prstGeom prst="rect">
            <a:avLst/>
          </a:prstGeom>
          <a:noFill/>
        </p:spPr>
      </p:pic>
      <p:pic>
        <p:nvPicPr>
          <p:cNvPr id="32773" name="Picture 5" descr="book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572000"/>
            <a:ext cx="1752600" cy="1335088"/>
          </a:xfrm>
          <a:prstGeom prst="rect">
            <a:avLst/>
          </a:prstGeom>
          <a:noFill/>
        </p:spPr>
      </p:pic>
      <p:pic>
        <p:nvPicPr>
          <p:cNvPr id="32774" name="Picture 6" descr="CUT_29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5867400"/>
            <a:ext cx="441960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447800" y="1371600"/>
            <a:ext cx="6248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 i="1">
                <a:solidFill>
                  <a:srgbClr val="FF6699"/>
                </a:solidFill>
              </a:rPr>
              <a:t>     Chào tạm biệt !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7200" y="2133600"/>
            <a:ext cx="8686800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7200" i="1">
                <a:solidFill>
                  <a:srgbClr val="FFFF00"/>
                </a:solidFill>
              </a:rPr>
              <a:t> </a:t>
            </a:r>
            <a:r>
              <a:rPr lang="en-US" sz="7200" i="1"/>
              <a:t>Chúc các thầy cô mạnh khoẻ, chúc các em học tốt !</a:t>
            </a:r>
          </a:p>
        </p:txBody>
      </p:sp>
      <p:pic>
        <p:nvPicPr>
          <p:cNvPr id="21508" name="Picture 4" descr="artifices-1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0"/>
            <a:ext cx="1752600" cy="1168400"/>
          </a:xfrm>
          <a:prstGeom prst="rect">
            <a:avLst/>
          </a:prstGeom>
          <a:noFill/>
        </p:spPr>
      </p:pic>
      <p:pic>
        <p:nvPicPr>
          <p:cNvPr id="21509" name="Picture 5" descr="artifices-1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0"/>
            <a:ext cx="1752600" cy="1168400"/>
          </a:xfrm>
          <a:prstGeom prst="rect">
            <a:avLst/>
          </a:prstGeom>
          <a:noFill/>
        </p:spPr>
      </p:pic>
      <p:pic>
        <p:nvPicPr>
          <p:cNvPr id="21510" name="Picture 6" descr="artifices-1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0"/>
            <a:ext cx="1752600" cy="1168400"/>
          </a:xfrm>
          <a:prstGeom prst="rect">
            <a:avLst/>
          </a:prstGeom>
          <a:noFill/>
        </p:spPr>
      </p:pic>
      <p:pic>
        <p:nvPicPr>
          <p:cNvPr id="21511" name="Picture 7" descr="dibo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 tmFilter="0,0; .5, 1; 1, 1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9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500"/>
                            </p:stCondLst>
                            <p:childTnLst>
                              <p:par>
                                <p:cTn id="35" presetID="20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215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6" grpId="1"/>
      <p:bldP spid="21507" grpId="0"/>
      <p:bldP spid="21507" grpId="1"/>
      <p:bldP spid="21507" grpId="2"/>
      <p:bldP spid="21507" grpId="3"/>
      <p:bldP spid="21507" grpId="4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3200400" y="1295400"/>
            <a:ext cx="3643313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Kiểm tra bài cũ</a:t>
            </a:r>
          </a:p>
        </p:txBody>
      </p:sp>
      <p:pic>
        <p:nvPicPr>
          <p:cNvPr id="10" name="圖片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/>
              <a:ext uri="{28A0092B-C50C-407E-A947-70E740481C1C}"/>
            </a:extLst>
          </a:blip>
          <a:stretch>
            <a:fillRect/>
          </a:stretch>
        </p:blipFill>
        <p:spPr>
          <a:xfrm>
            <a:off x="6350" y="6350"/>
            <a:ext cx="2057400" cy="11382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圖片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/>
              <a:ext uri="{28A0092B-C50C-407E-A947-70E740481C1C}"/>
            </a:extLst>
          </a:blip>
          <a:stretch>
            <a:fillRect/>
          </a:stretch>
        </p:blipFill>
        <p:spPr>
          <a:xfrm>
            <a:off x="7077075" y="5711825"/>
            <a:ext cx="2057400" cy="11382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5" name="Picture 9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315200" y="152400"/>
            <a:ext cx="1981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609600" y="236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u="sng"/>
              <a:t>Bài 2</a:t>
            </a:r>
            <a:r>
              <a:rPr lang="en-US" sz="2400"/>
              <a:t> (trang 162) Tóm tắt:</a:t>
            </a:r>
          </a:p>
        </p:txBody>
      </p:sp>
      <p:sp>
        <p:nvSpPr>
          <p:cNvPr id="4136" name="Line 40"/>
          <p:cNvSpPr>
            <a:spLocks noChangeShapeType="1"/>
          </p:cNvSpPr>
          <p:nvPr/>
        </p:nvSpPr>
        <p:spPr bwMode="auto">
          <a:xfrm>
            <a:off x="4724400" y="2514600"/>
            <a:ext cx="0" cy="434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7" name="Rectangle 41"/>
          <p:cNvSpPr>
            <a:spLocks noChangeArrowheads="1"/>
          </p:cNvSpPr>
          <p:nvPr/>
        </p:nvSpPr>
        <p:spPr bwMode="auto">
          <a:xfrm>
            <a:off x="609600" y="2895600"/>
            <a:ext cx="3810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Kho chứa</a:t>
            </a:r>
            <a:r>
              <a:rPr lang="en-US" sz="2000"/>
              <a:t> : 63150</a:t>
            </a:r>
            <a:r>
              <a:rPr lang="en-US" sz="2000" i="1"/>
              <a:t>l </a:t>
            </a:r>
            <a:r>
              <a:rPr lang="en-US" sz="2000"/>
              <a:t>dầu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Lấy ra</a:t>
            </a:r>
            <a:r>
              <a:rPr lang="en-US" sz="2000"/>
              <a:t> : 3 lần ; 1 lần : 10715 </a:t>
            </a:r>
            <a:r>
              <a:rPr lang="en-US" sz="2000" i="1"/>
              <a:t>l </a:t>
            </a:r>
            <a:r>
              <a:rPr lang="en-US" sz="2000"/>
              <a:t>dầu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Còn lại</a:t>
            </a:r>
            <a:r>
              <a:rPr lang="en-US" sz="2000"/>
              <a:t> : ….</a:t>
            </a:r>
            <a:r>
              <a:rPr lang="en-US" sz="2000" i="1"/>
              <a:t>l </a:t>
            </a:r>
            <a:r>
              <a:rPr lang="en-US" sz="2000"/>
              <a:t>dầu ?</a:t>
            </a:r>
          </a:p>
        </p:txBody>
      </p:sp>
      <p:sp>
        <p:nvSpPr>
          <p:cNvPr id="4138" name="Rectangle 42"/>
          <p:cNvSpPr>
            <a:spLocks noChangeArrowheads="1"/>
          </p:cNvSpPr>
          <p:nvPr/>
        </p:nvSpPr>
        <p:spPr bwMode="auto">
          <a:xfrm>
            <a:off x="838200" y="4191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/>
              <a:t>Bài giải :</a:t>
            </a:r>
          </a:p>
        </p:txBody>
      </p:sp>
      <p:sp>
        <p:nvSpPr>
          <p:cNvPr id="4139" name="Rectangle 43"/>
          <p:cNvSpPr>
            <a:spLocks noChangeArrowheads="1"/>
          </p:cNvSpPr>
          <p:nvPr/>
        </p:nvSpPr>
        <p:spPr bwMode="auto">
          <a:xfrm>
            <a:off x="228600" y="45720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 Số lít dầu người ta đã lấy ra khỏi kho là :</a:t>
            </a:r>
          </a:p>
        </p:txBody>
      </p:sp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914400" y="4876800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10715 x 3 = 32145 (l dầu)</a:t>
            </a:r>
          </a:p>
        </p:txBody>
      </p:sp>
      <p:sp>
        <p:nvSpPr>
          <p:cNvPr id="4142" name="Rectangle 46"/>
          <p:cNvSpPr>
            <a:spLocks noChangeArrowheads="1"/>
          </p:cNvSpPr>
          <p:nvPr/>
        </p:nvSpPr>
        <p:spPr bwMode="auto">
          <a:xfrm>
            <a:off x="304800" y="5334000"/>
            <a:ext cx="4191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Số lít dầu trong kho còn lại là :</a:t>
            </a:r>
          </a:p>
          <a:p>
            <a:pPr>
              <a:spcBef>
                <a:spcPct val="50000"/>
              </a:spcBef>
            </a:pPr>
            <a:r>
              <a:rPr lang="en-US" sz="2000"/>
              <a:t>          63150 – 32145 = 31005 (l dầu )</a:t>
            </a:r>
          </a:p>
          <a:p>
            <a:pPr>
              <a:spcBef>
                <a:spcPct val="50000"/>
              </a:spcBef>
            </a:pPr>
            <a:r>
              <a:rPr lang="en-US" sz="2000"/>
              <a:t>                          </a:t>
            </a:r>
          </a:p>
        </p:txBody>
      </p:sp>
      <p:sp>
        <p:nvSpPr>
          <p:cNvPr id="4143" name="Rectangle 47"/>
          <p:cNvSpPr>
            <a:spLocks noChangeArrowheads="1"/>
          </p:cNvSpPr>
          <p:nvPr/>
        </p:nvSpPr>
        <p:spPr bwMode="auto">
          <a:xfrm>
            <a:off x="1143000" y="61722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/>
              <a:t>Đáp số </a:t>
            </a:r>
            <a:r>
              <a:rPr lang="en-US" sz="2000"/>
              <a:t>: 31005 l dầu</a:t>
            </a:r>
          </a:p>
        </p:txBody>
      </p:sp>
      <p:sp>
        <p:nvSpPr>
          <p:cNvPr id="4145" name="Rectangle 49"/>
          <p:cNvSpPr>
            <a:spLocks noChangeArrowheads="1"/>
          </p:cNvSpPr>
          <p:nvPr/>
        </p:nvSpPr>
        <p:spPr bwMode="auto">
          <a:xfrm>
            <a:off x="4648200" y="23622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/>
              <a:t>Bài 3: </a:t>
            </a:r>
            <a:r>
              <a:rPr lang="en-US" sz="2400"/>
              <a:t>Tính giá trị của biểu thức</a:t>
            </a:r>
          </a:p>
        </p:txBody>
      </p:sp>
      <p:sp>
        <p:nvSpPr>
          <p:cNvPr id="4146" name="Rectangle 50"/>
          <p:cNvSpPr>
            <a:spLocks noChangeArrowheads="1"/>
          </p:cNvSpPr>
          <p:nvPr/>
        </p:nvSpPr>
        <p:spPr bwMode="auto">
          <a:xfrm>
            <a:off x="4800600" y="2819400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a) 10303 x 4 + 27854 = </a:t>
            </a:r>
          </a:p>
        </p:txBody>
      </p:sp>
      <p:sp>
        <p:nvSpPr>
          <p:cNvPr id="4147" name="Rectangle 51"/>
          <p:cNvSpPr>
            <a:spLocks noChangeArrowheads="1"/>
          </p:cNvSpPr>
          <p:nvPr/>
        </p:nvSpPr>
        <p:spPr bwMode="auto">
          <a:xfrm>
            <a:off x="7010400" y="2819400"/>
            <a:ext cx="2438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     41212 + 27854</a:t>
            </a:r>
          </a:p>
          <a:p>
            <a:pPr>
              <a:spcBef>
                <a:spcPct val="50000"/>
              </a:spcBef>
            </a:pPr>
            <a:r>
              <a:rPr lang="en-US" sz="2000"/>
              <a:t>=  </a:t>
            </a:r>
            <a:r>
              <a:rPr lang="en-US" sz="2000">
                <a:solidFill>
                  <a:srgbClr val="FF0000"/>
                </a:solidFill>
              </a:rPr>
              <a:t>69066</a:t>
            </a:r>
          </a:p>
        </p:txBody>
      </p:sp>
      <p:sp>
        <p:nvSpPr>
          <p:cNvPr id="4148" name="Rectangle 52"/>
          <p:cNvSpPr>
            <a:spLocks noChangeArrowheads="1"/>
          </p:cNvSpPr>
          <p:nvPr/>
        </p:nvSpPr>
        <p:spPr bwMode="auto">
          <a:xfrm>
            <a:off x="4876800" y="3657600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 21507 x 3 – 18799  = </a:t>
            </a:r>
          </a:p>
        </p:txBody>
      </p:sp>
      <p:sp>
        <p:nvSpPr>
          <p:cNvPr id="4149" name="Rectangle 53"/>
          <p:cNvSpPr>
            <a:spLocks noChangeArrowheads="1"/>
          </p:cNvSpPr>
          <p:nvPr/>
        </p:nvSpPr>
        <p:spPr bwMode="auto">
          <a:xfrm>
            <a:off x="6934200" y="3657600"/>
            <a:ext cx="2438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     64521 - 18799</a:t>
            </a:r>
          </a:p>
          <a:p>
            <a:pPr>
              <a:spcBef>
                <a:spcPct val="50000"/>
              </a:spcBef>
            </a:pPr>
            <a:r>
              <a:rPr lang="en-US" sz="2000"/>
              <a:t>=   </a:t>
            </a:r>
            <a:r>
              <a:rPr lang="en-US" sz="2000">
                <a:solidFill>
                  <a:srgbClr val="FF0000"/>
                </a:solidFill>
              </a:rPr>
              <a:t>45722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107" grpId="0"/>
      <p:bldP spid="4137" grpId="0"/>
      <p:bldP spid="4138" grpId="0"/>
      <p:bldP spid="4139" grpId="0"/>
      <p:bldP spid="4140" grpId="0"/>
      <p:bldP spid="4142" grpId="0"/>
      <p:bldP spid="4143" grpId="0"/>
      <p:bldP spid="4145" grpId="0"/>
      <p:bldP spid="4146" grpId="0"/>
      <p:bldP spid="4147" grpId="0"/>
      <p:bldP spid="4148" grpId="0"/>
      <p:bldP spid="41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/>
              <a:t/>
            </a:r>
            <a:br>
              <a:rPr lang="en-US" sz="4000" b="1"/>
            </a:br>
            <a:r>
              <a:rPr lang="en-US" sz="4000" b="1"/>
              <a:t/>
            </a:r>
            <a:br>
              <a:rPr lang="en-US" sz="4000" b="1"/>
            </a:br>
            <a:endParaRPr lang="en-US" sz="4000" b="1">
              <a:solidFill>
                <a:srgbClr val="00FFFF"/>
              </a:solidFill>
              <a:latin typeface=".VnTime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762000" y="2057400"/>
            <a:ext cx="320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4000" b="1">
              <a:latin typeface="Arial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371600" y="548640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3200">
              <a:latin typeface=".VnSouthern" pitchFamily="34" charset="0"/>
            </a:endParaRPr>
          </a:p>
        </p:txBody>
      </p:sp>
      <p:sp>
        <p:nvSpPr>
          <p:cNvPr id="22540" name="WordArt 12"/>
          <p:cNvSpPr>
            <a:spLocks noChangeArrowheads="1" noChangeShapeType="1" noTextEdit="1"/>
          </p:cNvSpPr>
          <p:nvPr/>
        </p:nvSpPr>
        <p:spPr bwMode="auto">
          <a:xfrm>
            <a:off x="2971800" y="1371600"/>
            <a:ext cx="3733800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CHIA SỐ CÓ NĂM CHỮ SỐ</a:t>
            </a:r>
          </a:p>
          <a:p>
            <a:pPr algn="ctr"/>
            <a:r>
              <a:rPr lang="en-US" sz="2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CHO SỐ CÓ MỘT CHỮ SỐ</a:t>
            </a: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1219200" y="2057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37648 : 4 = ?</a:t>
            </a:r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3733800" y="2286000"/>
            <a:ext cx="0" cy="457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609600" y="2514600"/>
            <a:ext cx="2438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37648 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1524000" y="2590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1524000" y="28194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1600200" y="25146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1600200" y="2819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685800" y="2819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838200" y="28194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1828800" y="28194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838200" y="32004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990600" y="3200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1981200" y="2819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990600" y="3581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556" name="Rectangle 28"/>
          <p:cNvSpPr>
            <a:spLocks noChangeArrowheads="1"/>
          </p:cNvSpPr>
          <p:nvPr/>
        </p:nvSpPr>
        <p:spPr bwMode="auto">
          <a:xfrm>
            <a:off x="1219200" y="35814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2133600" y="28194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1219200" y="40386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559" name="Rectangle 31"/>
          <p:cNvSpPr>
            <a:spLocks noChangeArrowheads="1"/>
          </p:cNvSpPr>
          <p:nvPr/>
        </p:nvSpPr>
        <p:spPr bwMode="auto">
          <a:xfrm>
            <a:off x="381000" y="44958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37648 : 4 =  </a:t>
            </a:r>
            <a:r>
              <a:rPr lang="en-US" sz="2400">
                <a:solidFill>
                  <a:srgbClr val="FF0000"/>
                </a:solidFill>
              </a:rPr>
              <a:t>9412</a:t>
            </a:r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3810000" y="49530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* Hạ 8 ; 8 chia 4 được 2 , viết 2.</a:t>
            </a:r>
          </a:p>
        </p:txBody>
      </p:sp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3810000" y="28194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 9 nhân 4 bằng 36 ; 37 trừ 36 bằng 1.</a:t>
            </a:r>
          </a:p>
        </p:txBody>
      </p:sp>
      <p:sp>
        <p:nvSpPr>
          <p:cNvPr id="22562" name="Rectangle 34"/>
          <p:cNvSpPr>
            <a:spLocks noChangeArrowheads="1"/>
          </p:cNvSpPr>
          <p:nvPr/>
        </p:nvSpPr>
        <p:spPr bwMode="auto">
          <a:xfrm>
            <a:off x="3733800" y="3200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* Hạ 6, được 16 ; 16 chia 4 được 4, viết 4.</a:t>
            </a:r>
          </a:p>
        </p:txBody>
      </p:sp>
      <p:sp>
        <p:nvSpPr>
          <p:cNvPr id="22563" name="Rectangle 35"/>
          <p:cNvSpPr>
            <a:spLocks noChangeArrowheads="1"/>
          </p:cNvSpPr>
          <p:nvPr/>
        </p:nvSpPr>
        <p:spPr bwMode="auto">
          <a:xfrm>
            <a:off x="3810000" y="36576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 4 nhân 4 bằng 16 ; 16 trừ 16 bằng 0.</a:t>
            </a:r>
          </a:p>
        </p:txBody>
      </p:sp>
      <p:sp>
        <p:nvSpPr>
          <p:cNvPr id="22564" name="Rectangle 36"/>
          <p:cNvSpPr>
            <a:spLocks noChangeArrowheads="1"/>
          </p:cNvSpPr>
          <p:nvPr/>
        </p:nvSpPr>
        <p:spPr bwMode="auto">
          <a:xfrm>
            <a:off x="3810000" y="40386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* Hạ 4 ; 4 chia 4 được 1, viết 1.</a:t>
            </a:r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3810000" y="44196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3886200" y="45720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1 nhân 4 bằng 4 ; 4 trừ 4 bằng 0.</a:t>
            </a:r>
          </a:p>
        </p:txBody>
      </p:sp>
      <p:sp>
        <p:nvSpPr>
          <p:cNvPr id="22567" name="Rectangle 39"/>
          <p:cNvSpPr>
            <a:spLocks noChangeArrowheads="1"/>
          </p:cNvSpPr>
          <p:nvPr/>
        </p:nvSpPr>
        <p:spPr bwMode="auto">
          <a:xfrm>
            <a:off x="3810000" y="24384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* 37 chia 4 được 9, viết 9.</a:t>
            </a:r>
          </a:p>
        </p:txBody>
      </p:sp>
      <p:sp>
        <p:nvSpPr>
          <p:cNvPr id="22568" name="Rectangle 40"/>
          <p:cNvSpPr>
            <a:spLocks noChangeArrowheads="1"/>
          </p:cNvSpPr>
          <p:nvPr/>
        </p:nvSpPr>
        <p:spPr bwMode="auto">
          <a:xfrm>
            <a:off x="3962400" y="54102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2 nhân 4 bằng 8 ; 8 trừ 8 bằng 0.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20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20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20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1" dur="20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2" dur="20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40" grpId="0" animBg="1"/>
      <p:bldP spid="22542" grpId="0"/>
      <p:bldP spid="22544" grpId="0"/>
      <p:bldP spid="22545" grpId="0" animBg="1"/>
      <p:bldP spid="22546" grpId="0" animBg="1"/>
      <p:bldP spid="22547" grpId="0"/>
      <p:bldP spid="22548" grpId="0"/>
      <p:bldP spid="22549" grpId="0"/>
      <p:bldP spid="22550" grpId="0"/>
      <p:bldP spid="22551" grpId="0"/>
      <p:bldP spid="22552" grpId="0"/>
      <p:bldP spid="22553" grpId="0"/>
      <p:bldP spid="22554" grpId="0"/>
      <p:bldP spid="22555" grpId="0"/>
      <p:bldP spid="22556" grpId="0"/>
      <p:bldP spid="22557" grpId="0"/>
      <p:bldP spid="22558" grpId="0"/>
      <p:bldP spid="22559" grpId="0"/>
      <p:bldP spid="22560" grpId="0"/>
      <p:bldP spid="22561" grpId="0"/>
      <p:bldP spid="22562" grpId="0"/>
      <p:bldP spid="22563" grpId="0"/>
      <p:bldP spid="22564" grpId="0"/>
      <p:bldP spid="22565" grpId="0"/>
      <p:bldP spid="22566" grpId="0"/>
      <p:bldP spid="22567" grpId="0"/>
      <p:bldP spid="225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/>
              <a:t/>
            </a:r>
            <a:br>
              <a:rPr lang="en-US" sz="4000" b="1"/>
            </a:br>
            <a:r>
              <a:rPr lang="en-US" sz="4000" b="1"/>
              <a:t/>
            </a:r>
            <a:br>
              <a:rPr lang="en-US" sz="4000" b="1"/>
            </a:br>
            <a:endParaRPr lang="en-US" sz="4000" b="1">
              <a:solidFill>
                <a:srgbClr val="00FFFF"/>
              </a:solidFill>
              <a:latin typeface=".VnTime" pitchFamily="34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762000" y="2057400"/>
            <a:ext cx="320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4000" b="1">
              <a:latin typeface="Arial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371600" y="548640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3200">
              <a:latin typeface=".VnSouthern" pitchFamily="34" charset="0"/>
            </a:endParaRPr>
          </a:p>
        </p:txBody>
      </p:sp>
      <p:sp>
        <p:nvSpPr>
          <p:cNvPr id="35846" name="WordArt 6"/>
          <p:cNvSpPr>
            <a:spLocks noChangeArrowheads="1" noChangeShapeType="1" noTextEdit="1"/>
          </p:cNvSpPr>
          <p:nvPr/>
        </p:nvSpPr>
        <p:spPr bwMode="auto">
          <a:xfrm>
            <a:off x="2971800" y="1371600"/>
            <a:ext cx="3733800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CHIA SỐ CÓ NĂM CHỮ SỐ</a:t>
            </a:r>
          </a:p>
          <a:p>
            <a:pPr algn="ctr"/>
            <a:r>
              <a:rPr lang="en-US" sz="2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CHO SỐ CÓ MỘT CHỮ SỐ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1219200" y="2057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37648 : 4 = ?</a:t>
            </a:r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3733800" y="2286000"/>
            <a:ext cx="0" cy="457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609600" y="2514600"/>
            <a:ext cx="2438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37648 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1524000" y="2590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1524000" y="28194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1600200" y="25146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1600200" y="2819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685800" y="2819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838200" y="28194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1828800" y="28194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838200" y="32004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990600" y="3200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1981200" y="2819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990600" y="3581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1219200" y="35814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2133600" y="28194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1219200" y="40386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381000" y="44958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37648 : 4 =  </a:t>
            </a:r>
            <a:r>
              <a:rPr lang="en-US" sz="2400">
                <a:solidFill>
                  <a:srgbClr val="FF0000"/>
                </a:solidFill>
              </a:rPr>
              <a:t>9412</a:t>
            </a:r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3810000" y="49530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* Hạ 8 ; 8 chia 4 được 2 , viết 2.</a:t>
            </a:r>
          </a:p>
        </p:txBody>
      </p:sp>
      <p:sp>
        <p:nvSpPr>
          <p:cNvPr id="35866" name="Rectangle 26"/>
          <p:cNvSpPr>
            <a:spLocks noChangeArrowheads="1"/>
          </p:cNvSpPr>
          <p:nvPr/>
        </p:nvSpPr>
        <p:spPr bwMode="auto">
          <a:xfrm>
            <a:off x="3810000" y="28194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 9 nhân 4 bằng 36 ; 37 trừ 36 bằng 1.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3733800" y="3200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* Hạ 6, được 16 ; 16 chia 4 được 4, viết 4.</a:t>
            </a:r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3810000" y="36576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 4 nhân 4 bằng 16 ; 16 trừ 16 bằng 0.</a:t>
            </a:r>
          </a:p>
        </p:txBody>
      </p:sp>
      <p:sp>
        <p:nvSpPr>
          <p:cNvPr id="35869" name="Rectangle 29"/>
          <p:cNvSpPr>
            <a:spLocks noChangeArrowheads="1"/>
          </p:cNvSpPr>
          <p:nvPr/>
        </p:nvSpPr>
        <p:spPr bwMode="auto">
          <a:xfrm>
            <a:off x="3810000" y="40386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* Hạ 4 ; 4 chia 4 được 1, viết 1.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3810000" y="44196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3886200" y="45720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1 nhân 4 bằng 4 ; 4 trừ 4 bằng 0.</a:t>
            </a:r>
          </a:p>
        </p:txBody>
      </p:sp>
      <p:sp>
        <p:nvSpPr>
          <p:cNvPr id="35872" name="Rectangle 32"/>
          <p:cNvSpPr>
            <a:spLocks noChangeArrowheads="1"/>
          </p:cNvSpPr>
          <p:nvPr/>
        </p:nvSpPr>
        <p:spPr bwMode="auto">
          <a:xfrm>
            <a:off x="3810000" y="24384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* 37 chia 4 được 9, viết 9.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3962400" y="54102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2 nhân 4 bằng 8 ; 8 trừ 8 bằng 0.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01" name="Object 9"/>
          <p:cNvGraphicFramePr>
            <a:graphicFrameLocks noChangeAspect="1"/>
          </p:cNvGraphicFramePr>
          <p:nvPr>
            <p:ph/>
          </p:nvPr>
        </p:nvGraphicFramePr>
        <p:xfrm>
          <a:off x="4953000" y="3430588"/>
          <a:ext cx="1371600" cy="1287462"/>
        </p:xfrm>
        <a:graphic>
          <a:graphicData uri="http://schemas.openxmlformats.org/presentationml/2006/ole">
            <p:oleObj spid="_x0000_s33801" name="Equation" r:id="rId3" imgW="419040" imgH="393480" progId="Equation.DSMT4">
              <p:embed/>
            </p:oleObj>
          </a:graphicData>
        </a:graphic>
      </p:graphicFrame>
      <p:sp>
        <p:nvSpPr>
          <p:cNvPr id="33811" name="WordArt 19"/>
          <p:cNvSpPr>
            <a:spLocks noChangeArrowheads="1" noChangeShapeType="1" noTextEdit="1"/>
          </p:cNvSpPr>
          <p:nvPr/>
        </p:nvSpPr>
        <p:spPr bwMode="auto">
          <a:xfrm>
            <a:off x="2971800" y="1371600"/>
            <a:ext cx="3733800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CHIA SỐ CÓ NĂM CHỮ SỐ</a:t>
            </a:r>
          </a:p>
          <a:p>
            <a:pPr algn="ctr"/>
            <a:r>
              <a:rPr lang="en-US" sz="2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CHO SỐ CÓ MỘT CHỮ SỐ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609600" y="28194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.VnSouthern" pitchFamily="34" charset="0"/>
              </a:rPr>
              <a:t>1. </a:t>
            </a:r>
            <a:r>
              <a:rPr lang="en-US" sz="2000" u="sng">
                <a:latin typeface=".VnSouthern" pitchFamily="34" charset="0"/>
              </a:rPr>
              <a:t>Tính</a:t>
            </a:r>
            <a:r>
              <a:rPr lang="en-US" sz="2000">
                <a:latin typeface=".VnSouthern" pitchFamily="34" charset="0"/>
              </a:rPr>
              <a:t> :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304800" y="2286000"/>
            <a:ext cx="502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u="sng">
                <a:latin typeface=".VnSouthern" pitchFamily="34" charset="0"/>
              </a:rPr>
              <a:t>Luyện tập</a:t>
            </a:r>
            <a:r>
              <a:rPr lang="en-US" sz="2000">
                <a:latin typeface=".VnSouthern" pitchFamily="34" charset="0"/>
              </a:rPr>
              <a:t> : 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304800" y="32004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.VnSouthern" pitchFamily="34" charset="0"/>
              </a:rPr>
              <a:t>84848</a:t>
            </a:r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1295400" y="3200400"/>
            <a:ext cx="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1295400" y="3505200"/>
            <a:ext cx="685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1295400" y="32004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.VnSouthern" pitchFamily="34" charset="0"/>
              </a:rPr>
              <a:t>4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1295400" y="35052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.VnSouthern" pitchFamily="34" charset="0"/>
              </a:rPr>
              <a:t>2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304800" y="35052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.VnSouthern" pitchFamily="34" charset="0"/>
              </a:rPr>
              <a:t>0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457200" y="35052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.VnSouthern" pitchFamily="34" charset="0"/>
              </a:rPr>
              <a:t>4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1447800" y="35052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.VnSouthern" pitchFamily="34" charset="0"/>
              </a:rPr>
              <a:t>1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457200" y="38862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.VnSouthern" pitchFamily="34" charset="0"/>
              </a:rPr>
              <a:t>0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609600" y="38862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.VnSouthern" pitchFamily="34" charset="0"/>
              </a:rPr>
              <a:t>8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1600200" y="35052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.VnSouthern" pitchFamily="34" charset="0"/>
              </a:rPr>
              <a:t>2</a:t>
            </a:r>
          </a:p>
        </p:txBody>
      </p:sp>
      <p:sp>
        <p:nvSpPr>
          <p:cNvPr id="33825" name="Text Box 33"/>
          <p:cNvSpPr txBox="1">
            <a:spLocks noChangeArrowheads="1"/>
          </p:cNvSpPr>
          <p:nvPr/>
        </p:nvSpPr>
        <p:spPr bwMode="auto">
          <a:xfrm>
            <a:off x="609600" y="41910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.VnSouthern" pitchFamily="34" charset="0"/>
              </a:rPr>
              <a:t>0</a:t>
            </a:r>
          </a:p>
        </p:txBody>
      </p: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762000" y="41910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.VnSouthern" pitchFamily="34" charset="0"/>
              </a:rPr>
              <a:t>4</a:t>
            </a:r>
          </a:p>
        </p:txBody>
      </p:sp>
      <p:sp>
        <p:nvSpPr>
          <p:cNvPr id="33827" name="Text Box 35"/>
          <p:cNvSpPr txBox="1">
            <a:spLocks noChangeArrowheads="1"/>
          </p:cNvSpPr>
          <p:nvPr/>
        </p:nvSpPr>
        <p:spPr bwMode="auto">
          <a:xfrm>
            <a:off x="762000" y="44958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.VnSouthern" pitchFamily="34" charset="0"/>
              </a:rPr>
              <a:t>0</a:t>
            </a:r>
          </a:p>
        </p:txBody>
      </p:sp>
      <p:sp>
        <p:nvSpPr>
          <p:cNvPr id="33828" name="Text Box 36"/>
          <p:cNvSpPr txBox="1">
            <a:spLocks noChangeArrowheads="1"/>
          </p:cNvSpPr>
          <p:nvPr/>
        </p:nvSpPr>
        <p:spPr bwMode="auto">
          <a:xfrm>
            <a:off x="1752600" y="35052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.VnSouthern" pitchFamily="34" charset="0"/>
              </a:rPr>
              <a:t>1</a:t>
            </a:r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914400" y="44958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.VnSouthern" pitchFamily="34" charset="0"/>
              </a:rPr>
              <a:t>8</a:t>
            </a:r>
          </a:p>
        </p:txBody>
      </p:sp>
      <p:sp>
        <p:nvSpPr>
          <p:cNvPr id="33831" name="Text Box 39"/>
          <p:cNvSpPr txBox="1">
            <a:spLocks noChangeArrowheads="1"/>
          </p:cNvSpPr>
          <p:nvPr/>
        </p:nvSpPr>
        <p:spPr bwMode="auto">
          <a:xfrm>
            <a:off x="1905000" y="35052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.VnSouthern" pitchFamily="34" charset="0"/>
              </a:rPr>
              <a:t>2</a:t>
            </a:r>
          </a:p>
        </p:txBody>
      </p:sp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914400" y="48006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.VnSouthern" pitchFamily="34" charset="0"/>
              </a:rPr>
              <a:t>0</a:t>
            </a:r>
          </a:p>
        </p:txBody>
      </p:sp>
      <p:sp>
        <p:nvSpPr>
          <p:cNvPr id="33833" name="Text Box 41"/>
          <p:cNvSpPr txBox="1">
            <a:spLocks noChangeArrowheads="1"/>
          </p:cNvSpPr>
          <p:nvPr/>
        </p:nvSpPr>
        <p:spPr bwMode="auto">
          <a:xfrm>
            <a:off x="3429000" y="3276600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.VnSouthern" pitchFamily="34" charset="0"/>
              </a:rPr>
              <a:t>24693       3</a:t>
            </a:r>
          </a:p>
        </p:txBody>
      </p:sp>
      <p:sp>
        <p:nvSpPr>
          <p:cNvPr id="33834" name="Line 42"/>
          <p:cNvSpPr>
            <a:spLocks noChangeShapeType="1"/>
          </p:cNvSpPr>
          <p:nvPr/>
        </p:nvSpPr>
        <p:spPr bwMode="auto">
          <a:xfrm>
            <a:off x="4572000" y="3276600"/>
            <a:ext cx="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35" name="Line 43"/>
          <p:cNvSpPr>
            <a:spLocks noChangeShapeType="1"/>
          </p:cNvSpPr>
          <p:nvPr/>
        </p:nvSpPr>
        <p:spPr bwMode="auto">
          <a:xfrm>
            <a:off x="4572000" y="3657600"/>
            <a:ext cx="990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36" name="Text Box 44"/>
          <p:cNvSpPr txBox="1">
            <a:spLocks noChangeArrowheads="1"/>
          </p:cNvSpPr>
          <p:nvPr/>
        </p:nvSpPr>
        <p:spPr bwMode="auto">
          <a:xfrm>
            <a:off x="6019800" y="32766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.VnSouthern" pitchFamily="34" charset="0"/>
              </a:rPr>
              <a:t>23436     3</a:t>
            </a:r>
          </a:p>
        </p:txBody>
      </p:sp>
      <p:sp>
        <p:nvSpPr>
          <p:cNvPr id="33837" name="Line 45"/>
          <p:cNvSpPr>
            <a:spLocks noChangeShapeType="1"/>
          </p:cNvSpPr>
          <p:nvPr/>
        </p:nvSpPr>
        <p:spPr bwMode="auto">
          <a:xfrm>
            <a:off x="70104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38" name="Line 46"/>
          <p:cNvSpPr>
            <a:spLocks noChangeShapeType="1"/>
          </p:cNvSpPr>
          <p:nvPr/>
        </p:nvSpPr>
        <p:spPr bwMode="auto">
          <a:xfrm>
            <a:off x="7010400" y="3657600"/>
            <a:ext cx="914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39" name="Text Box 47"/>
          <p:cNvSpPr txBox="1">
            <a:spLocks noChangeArrowheads="1"/>
          </p:cNvSpPr>
          <p:nvPr/>
        </p:nvSpPr>
        <p:spPr bwMode="auto">
          <a:xfrm>
            <a:off x="3124200" y="3657600"/>
            <a:ext cx="426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solidFill>
                <a:srgbClr val="FF0000"/>
              </a:solidFill>
              <a:latin typeface=".VnSouthern" pitchFamily="34" charset="0"/>
            </a:endParaRPr>
          </a:p>
        </p:txBody>
      </p:sp>
      <p:sp>
        <p:nvSpPr>
          <p:cNvPr id="33840" name="Text Box 48"/>
          <p:cNvSpPr txBox="1">
            <a:spLocks noChangeArrowheads="1"/>
          </p:cNvSpPr>
          <p:nvPr/>
        </p:nvSpPr>
        <p:spPr bwMode="auto">
          <a:xfrm>
            <a:off x="3505200" y="3657600"/>
            <a:ext cx="20574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.VnSouthern" pitchFamily="34" charset="0"/>
              </a:rPr>
              <a:t> 06          8231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.VnSouthern" pitchFamily="34" charset="0"/>
              </a:rPr>
              <a:t>   09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.VnSouthern" pitchFamily="34" charset="0"/>
              </a:rPr>
              <a:t>     03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.VnSouthern" pitchFamily="34" charset="0"/>
              </a:rPr>
              <a:t>       0</a:t>
            </a:r>
          </a:p>
        </p:txBody>
      </p:sp>
      <p:sp>
        <p:nvSpPr>
          <p:cNvPr id="33841" name="Text Box 49"/>
          <p:cNvSpPr txBox="1">
            <a:spLocks noChangeArrowheads="1"/>
          </p:cNvSpPr>
          <p:nvPr/>
        </p:nvSpPr>
        <p:spPr bwMode="auto">
          <a:xfrm>
            <a:off x="6019800" y="3657600"/>
            <a:ext cx="20574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.VnSouthern" pitchFamily="34" charset="0"/>
              </a:rPr>
              <a:t>  24          7812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.VnSouthern" pitchFamily="34" charset="0"/>
              </a:rPr>
              <a:t>    03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.VnSouthern" pitchFamily="34" charset="0"/>
              </a:rPr>
              <a:t>      06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.VnSouthern" pitchFamily="34" charset="0"/>
              </a:rPr>
              <a:t>       0</a:t>
            </a: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3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3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3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3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3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3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8" grpId="0"/>
      <p:bldP spid="33819" grpId="0"/>
      <p:bldP spid="33820" grpId="0"/>
      <p:bldP spid="33821" grpId="0"/>
      <p:bldP spid="33822" grpId="0"/>
      <p:bldP spid="33823" grpId="0"/>
      <p:bldP spid="33824" grpId="0"/>
      <p:bldP spid="33825" grpId="0"/>
      <p:bldP spid="33826" grpId="0"/>
      <p:bldP spid="33827" grpId="0"/>
      <p:bldP spid="33828" grpId="0"/>
      <p:bldP spid="33830" grpId="0"/>
      <p:bldP spid="33831" grpId="0"/>
      <p:bldP spid="33832" grpId="0"/>
      <p:bldP spid="33840" grpId="0"/>
      <p:bldP spid="338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ChangeAspect="1"/>
          </p:cNvGraphicFramePr>
          <p:nvPr>
            <p:ph/>
          </p:nvPr>
        </p:nvGraphicFramePr>
        <p:xfrm>
          <a:off x="4953000" y="3430588"/>
          <a:ext cx="1371600" cy="1287462"/>
        </p:xfrm>
        <a:graphic>
          <a:graphicData uri="http://schemas.openxmlformats.org/presentationml/2006/ole">
            <p:oleObj spid="_x0000_s36866" name="Equation" r:id="rId3" imgW="419040" imgH="393480" progId="Equation.DSMT4">
              <p:embed/>
            </p:oleObj>
          </a:graphicData>
        </a:graphic>
      </p:graphicFrame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292350" y="455613"/>
            <a:ext cx="50196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FF"/>
                </a:solidFill>
              </a:rPr>
              <a:t>Thứ tư ngày 16 tháng 4 năm 2013</a:t>
            </a:r>
          </a:p>
          <a:p>
            <a:pPr algn="ctr" eaLnBrk="0" hangingPunct="0"/>
            <a:r>
              <a:rPr lang="en-US" sz="2800">
                <a:solidFill>
                  <a:srgbClr val="0000FF"/>
                </a:solidFill>
              </a:rPr>
              <a:t>Toán</a:t>
            </a:r>
          </a:p>
        </p:txBody>
      </p:sp>
      <p:sp>
        <p:nvSpPr>
          <p:cNvPr id="36868" name="WordArt 4"/>
          <p:cNvSpPr>
            <a:spLocks noChangeArrowheads="1" noChangeShapeType="1" noTextEdit="1"/>
          </p:cNvSpPr>
          <p:nvPr/>
        </p:nvSpPr>
        <p:spPr bwMode="auto">
          <a:xfrm>
            <a:off x="2971800" y="1371600"/>
            <a:ext cx="3733800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CHIA SỐ CÓ NĂM CHỮ SỐ</a:t>
            </a:r>
          </a:p>
          <a:p>
            <a:pPr algn="ctr"/>
            <a:r>
              <a:rPr lang="en-US" sz="2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CHO SỐ CÓ MỘT CHỮ SỐ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09600" y="26670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1. </a:t>
            </a:r>
            <a:r>
              <a:rPr lang="en-US" sz="2000" u="sng"/>
              <a:t>Tính</a:t>
            </a:r>
            <a:r>
              <a:rPr lang="en-US" sz="2000"/>
              <a:t> :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04800" y="2286000"/>
            <a:ext cx="502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u="sng"/>
              <a:t>Luyện tập</a:t>
            </a:r>
            <a:r>
              <a:rPr lang="en-US" sz="2000"/>
              <a:t> : </a:t>
            </a:r>
          </a:p>
        </p:txBody>
      </p:sp>
      <p:sp>
        <p:nvSpPr>
          <p:cNvPr id="36898" name="Text Box 34"/>
          <p:cNvSpPr txBox="1">
            <a:spLocks noChangeArrowheads="1"/>
          </p:cNvSpPr>
          <p:nvPr/>
        </p:nvSpPr>
        <p:spPr bwMode="auto">
          <a:xfrm>
            <a:off x="609600" y="30480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2. </a:t>
            </a:r>
            <a:r>
              <a:rPr lang="en-US" sz="2000" u="sng"/>
              <a:t>Tóm tắt</a:t>
            </a:r>
            <a:r>
              <a:rPr lang="en-US" sz="2000">
                <a:latin typeface=".VnSouthern" pitchFamily="34" charset="0"/>
              </a:rPr>
              <a:t> :</a:t>
            </a:r>
          </a:p>
        </p:txBody>
      </p:sp>
      <p:sp>
        <p:nvSpPr>
          <p:cNvPr id="36903" name="Text Box 39"/>
          <p:cNvSpPr txBox="1">
            <a:spLocks noChangeArrowheads="1"/>
          </p:cNvSpPr>
          <p:nvPr/>
        </p:nvSpPr>
        <p:spPr bwMode="auto">
          <a:xfrm>
            <a:off x="914400" y="33528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Cửa hàng có : 36550 kg xi măng</a:t>
            </a:r>
          </a:p>
        </p:txBody>
      </p:sp>
      <p:sp>
        <p:nvSpPr>
          <p:cNvPr id="36904" name="Text Box 40"/>
          <p:cNvSpPr txBox="1">
            <a:spLocks noChangeArrowheads="1"/>
          </p:cNvSpPr>
          <p:nvPr/>
        </p:nvSpPr>
        <p:spPr bwMode="auto">
          <a:xfrm>
            <a:off x="914400" y="36576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Đã bán          : 1/5 số xi măng đó</a:t>
            </a:r>
          </a:p>
        </p:txBody>
      </p:sp>
      <p:sp>
        <p:nvSpPr>
          <p:cNvPr id="36905" name="Text Box 41"/>
          <p:cNvSpPr txBox="1">
            <a:spLocks noChangeArrowheads="1"/>
          </p:cNvSpPr>
          <p:nvPr/>
        </p:nvSpPr>
        <p:spPr bwMode="auto">
          <a:xfrm>
            <a:off x="914400" y="3962400"/>
            <a:ext cx="495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Hỏi : Cửa hàng còn lại … ki-lô-gam xi măng ?</a:t>
            </a:r>
          </a:p>
        </p:txBody>
      </p:sp>
      <p:sp>
        <p:nvSpPr>
          <p:cNvPr id="36906" name="Text Box 42"/>
          <p:cNvSpPr txBox="1">
            <a:spLocks noChangeArrowheads="1"/>
          </p:cNvSpPr>
          <p:nvPr/>
        </p:nvSpPr>
        <p:spPr bwMode="auto">
          <a:xfrm>
            <a:off x="2590800" y="42672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u="sng"/>
              <a:t>Bài giải</a:t>
            </a:r>
            <a:r>
              <a:rPr lang="en-US" sz="2000"/>
              <a:t> :</a:t>
            </a:r>
          </a:p>
        </p:txBody>
      </p:sp>
      <p:sp>
        <p:nvSpPr>
          <p:cNvPr id="36907" name="Line 43"/>
          <p:cNvSpPr>
            <a:spLocks noChangeShapeType="1"/>
          </p:cNvSpPr>
          <p:nvPr/>
        </p:nvSpPr>
        <p:spPr bwMode="auto">
          <a:xfrm>
            <a:off x="5562600" y="2438400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08" name="Text Box 44"/>
          <p:cNvSpPr txBox="1">
            <a:spLocks noChangeArrowheads="1"/>
          </p:cNvSpPr>
          <p:nvPr/>
        </p:nvSpPr>
        <p:spPr bwMode="auto">
          <a:xfrm>
            <a:off x="5638800" y="2438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Hướng dẫn : </a:t>
            </a:r>
          </a:p>
        </p:txBody>
      </p:sp>
      <p:sp>
        <p:nvSpPr>
          <p:cNvPr id="36909" name="Text Box 45"/>
          <p:cNvSpPr txBox="1">
            <a:spLocks noChangeArrowheads="1"/>
          </p:cNvSpPr>
          <p:nvPr/>
        </p:nvSpPr>
        <p:spPr bwMode="auto">
          <a:xfrm>
            <a:off x="5715000" y="29718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+ Tìm số xi măng đã bán</a:t>
            </a:r>
          </a:p>
        </p:txBody>
      </p:sp>
      <p:sp>
        <p:nvSpPr>
          <p:cNvPr id="36910" name="Text Box 46"/>
          <p:cNvSpPr txBox="1">
            <a:spLocks noChangeArrowheads="1"/>
          </p:cNvSpPr>
          <p:nvPr/>
        </p:nvSpPr>
        <p:spPr bwMode="auto">
          <a:xfrm>
            <a:off x="5638800" y="3429000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 + Tìm số xi măng còn lại</a:t>
            </a:r>
          </a:p>
        </p:txBody>
      </p:sp>
      <p:sp>
        <p:nvSpPr>
          <p:cNvPr id="36911" name="Text Box 47"/>
          <p:cNvSpPr txBox="1">
            <a:spLocks noChangeArrowheads="1"/>
          </p:cNvSpPr>
          <p:nvPr/>
        </p:nvSpPr>
        <p:spPr bwMode="auto">
          <a:xfrm>
            <a:off x="990600" y="4648200"/>
            <a:ext cx="44196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Số xi măng cửa hàng đã bán là :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      36550 : 5 = 7310 (kg)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Số xi măng cửa hàng còn lại là :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     36550 – 7310 = 29240 (kg)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                    </a:t>
            </a:r>
            <a:r>
              <a:rPr lang="en-US" sz="2000" u="sng"/>
              <a:t>Đáp số</a:t>
            </a:r>
            <a:r>
              <a:rPr lang="en-US" sz="2000"/>
              <a:t> : 29240 kg xi măng</a:t>
            </a:r>
          </a:p>
        </p:txBody>
      </p:sp>
      <p:sp>
        <p:nvSpPr>
          <p:cNvPr id="36912" name="Text Box 48"/>
          <p:cNvSpPr txBox="1">
            <a:spLocks noChangeArrowheads="1"/>
          </p:cNvSpPr>
          <p:nvPr/>
        </p:nvSpPr>
        <p:spPr bwMode="auto">
          <a:xfrm>
            <a:off x="5715000" y="3810000"/>
            <a:ext cx="3276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+ Bài toán thuộc dạng liên quan :Tìm một phần mấy của một số.</a:t>
            </a: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36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3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03" grpId="0"/>
      <p:bldP spid="36904" grpId="0"/>
      <p:bldP spid="36905" grpId="0"/>
      <p:bldP spid="36906" grpId="0"/>
      <p:bldP spid="36908" grpId="0"/>
      <p:bldP spid="36909" grpId="0"/>
      <p:bldP spid="36910" grpId="0"/>
      <p:bldP spid="36911" grpId="0"/>
      <p:bldP spid="369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2"/>
          <p:cNvGraphicFramePr>
            <a:graphicFrameLocks noChangeAspect="1"/>
          </p:cNvGraphicFramePr>
          <p:nvPr>
            <p:ph/>
          </p:nvPr>
        </p:nvGraphicFramePr>
        <p:xfrm>
          <a:off x="4953000" y="3430588"/>
          <a:ext cx="1371600" cy="1287462"/>
        </p:xfrm>
        <a:graphic>
          <a:graphicData uri="http://schemas.openxmlformats.org/presentationml/2006/ole">
            <p:oleObj spid="_x0000_s37890" name="Equation" r:id="rId3" imgW="419040" imgH="393480" progId="Equation.DSMT4">
              <p:embed/>
            </p:oleObj>
          </a:graphicData>
        </a:graphic>
      </p:graphicFrame>
      <p:sp>
        <p:nvSpPr>
          <p:cNvPr id="37892" name="WordArt 4"/>
          <p:cNvSpPr>
            <a:spLocks noChangeArrowheads="1" noChangeShapeType="1" noTextEdit="1"/>
          </p:cNvSpPr>
          <p:nvPr/>
        </p:nvSpPr>
        <p:spPr bwMode="auto">
          <a:xfrm>
            <a:off x="2971800" y="1371600"/>
            <a:ext cx="3733800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CHIA SỐ CÓ NĂM CHỮ SỐ</a:t>
            </a:r>
          </a:p>
          <a:p>
            <a:pPr algn="ctr"/>
            <a:r>
              <a:rPr lang="en-US" sz="2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CHO SỐ CÓ MỘT CHỮ SỐ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09600" y="26670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1. </a:t>
            </a:r>
            <a:r>
              <a:rPr lang="en-US" sz="2000" u="sng"/>
              <a:t>Tính</a:t>
            </a:r>
            <a:r>
              <a:rPr lang="en-US" sz="2000"/>
              <a:t> :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04800" y="2286000"/>
            <a:ext cx="502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u="sng"/>
              <a:t>Luyện tập</a:t>
            </a:r>
            <a:r>
              <a:rPr lang="en-US" sz="2000"/>
              <a:t> : 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609600" y="30480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2. </a:t>
            </a:r>
            <a:r>
              <a:rPr lang="en-US" sz="2000" u="sng"/>
              <a:t>Tóm tắt</a:t>
            </a:r>
            <a:r>
              <a:rPr lang="en-US" sz="2000">
                <a:latin typeface=".VnSouthern" pitchFamily="34" charset="0"/>
              </a:rPr>
              <a:t> :</a:t>
            </a:r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4495800" y="3657600"/>
            <a:ext cx="0" cy="3200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609600" y="3505200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3. Tính giá trị của biểu thức : </a:t>
            </a:r>
            <a:endParaRPr lang="en-US" sz="2000">
              <a:latin typeface=".VnSouthern" pitchFamily="34" charset="0"/>
            </a:endParaRPr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228600" y="3886200"/>
            <a:ext cx="2819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a) 69218 – 26736 : 3 =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.VnSouthern" pitchFamily="34" charset="0"/>
              </a:rPr>
              <a:t>   </a:t>
            </a:r>
          </a:p>
          <a:p>
            <a:pPr eaLnBrk="0" hangingPunct="0">
              <a:spcBef>
                <a:spcPct val="50000"/>
              </a:spcBef>
            </a:pPr>
            <a:r>
              <a:rPr lang="en-US"/>
              <a:t>   </a:t>
            </a:r>
            <a:r>
              <a:rPr lang="en-US" sz="2000"/>
              <a:t>30507 + 27876 : 3 =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4572000" y="3962400"/>
            <a:ext cx="2819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b) (35281 + 51645) : 2 =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.VnSouthern" pitchFamily="34" charset="0"/>
              </a:rPr>
              <a:t>  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   (45405 – 8221)  : 4   =</a:t>
            </a:r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2362200" y="3886200"/>
            <a:ext cx="2057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.VnSouthern" pitchFamily="34" charset="0"/>
              </a:rPr>
              <a:t>    </a:t>
            </a:r>
            <a:r>
              <a:rPr lang="en-US" sz="2000">
                <a:solidFill>
                  <a:srgbClr val="FF0000"/>
                </a:solidFill>
              </a:rPr>
              <a:t>69217 – 8912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= </a:t>
            </a:r>
            <a:r>
              <a:rPr lang="en-US" sz="2000">
                <a:solidFill>
                  <a:srgbClr val="FF0000"/>
                </a:solidFill>
              </a:rPr>
              <a:t>60305</a:t>
            </a:r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2362200" y="4800600"/>
            <a:ext cx="2133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    </a:t>
            </a:r>
            <a:r>
              <a:rPr lang="en-US" sz="2000">
                <a:solidFill>
                  <a:srgbClr val="FF0000"/>
                </a:solidFill>
              </a:rPr>
              <a:t>30507 + 9292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= </a:t>
            </a:r>
            <a:r>
              <a:rPr lang="en-US" sz="2000">
                <a:solidFill>
                  <a:srgbClr val="FF0000"/>
                </a:solidFill>
              </a:rPr>
              <a:t>39799</a:t>
            </a:r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6858000" y="3962400"/>
            <a:ext cx="1600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.VnSouthern" pitchFamily="34" charset="0"/>
              </a:rPr>
              <a:t>     </a:t>
            </a:r>
            <a:r>
              <a:rPr lang="en-US" sz="2000">
                <a:solidFill>
                  <a:srgbClr val="FF0000"/>
                </a:solidFill>
              </a:rPr>
              <a:t>86926 : 2</a:t>
            </a:r>
            <a:r>
              <a:rPr lang="en-US" sz="2000"/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 =  </a:t>
            </a:r>
            <a:r>
              <a:rPr lang="en-US" sz="2000">
                <a:solidFill>
                  <a:srgbClr val="FF0000"/>
                </a:solidFill>
              </a:rPr>
              <a:t>43463</a:t>
            </a: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6858000" y="4876800"/>
            <a:ext cx="152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     </a:t>
            </a:r>
            <a:r>
              <a:rPr lang="en-US" sz="2000">
                <a:solidFill>
                  <a:srgbClr val="FF0000"/>
                </a:solidFill>
              </a:rPr>
              <a:t>37184 : 4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 =   </a:t>
            </a:r>
            <a:r>
              <a:rPr lang="en-US" sz="2000">
                <a:solidFill>
                  <a:srgbClr val="FF0000"/>
                </a:solidFill>
              </a:rPr>
              <a:t>9296</a:t>
            </a:r>
          </a:p>
        </p:txBody>
      </p:sp>
      <p:sp>
        <p:nvSpPr>
          <p:cNvPr id="37913" name="AutoShape 25"/>
          <p:cNvSpPr>
            <a:spLocks noChangeArrowheads="1"/>
          </p:cNvSpPr>
          <p:nvPr/>
        </p:nvSpPr>
        <p:spPr bwMode="auto">
          <a:xfrm>
            <a:off x="3276600" y="1676400"/>
            <a:ext cx="5867400" cy="2209800"/>
          </a:xfrm>
          <a:prstGeom prst="irregularSeal2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FF0000"/>
                </a:solidFill>
              </a:rPr>
              <a:t>THẢO LUẬN NHÓM 4</a:t>
            </a:r>
          </a:p>
          <a:p>
            <a:pPr algn="ctr" eaLnBrk="0" hangingPunct="0"/>
            <a:r>
              <a:rPr lang="en-US" sz="2000" b="1">
                <a:solidFill>
                  <a:srgbClr val="FF0000"/>
                </a:solidFill>
              </a:rPr>
              <a:t>( 5 phút)</a:t>
            </a: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" dur="20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6" grpId="0"/>
      <p:bldP spid="37907" grpId="0"/>
      <p:bldP spid="37908" grpId="0"/>
      <p:bldP spid="37909" grpId="0"/>
      <p:bldP spid="37910" grpId="0"/>
      <p:bldP spid="37911" grpId="0"/>
      <p:bldP spid="37912" grpId="0"/>
      <p:bldP spid="379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2"/>
          <p:cNvGraphicFramePr>
            <a:graphicFrameLocks noChangeAspect="1"/>
          </p:cNvGraphicFramePr>
          <p:nvPr>
            <p:ph/>
          </p:nvPr>
        </p:nvGraphicFramePr>
        <p:xfrm>
          <a:off x="4953000" y="3430588"/>
          <a:ext cx="1371600" cy="1287462"/>
        </p:xfrm>
        <a:graphic>
          <a:graphicData uri="http://schemas.openxmlformats.org/presentationml/2006/ole">
            <p:oleObj spid="_x0000_s39938" name="Equation" r:id="rId3" imgW="419040" imgH="393480" progId="Equation.DSMT4">
              <p:embed/>
            </p:oleObj>
          </a:graphicData>
        </a:graphic>
      </p:graphicFrame>
      <p:sp>
        <p:nvSpPr>
          <p:cNvPr id="39940" name="WordArt 4"/>
          <p:cNvSpPr>
            <a:spLocks noChangeArrowheads="1" noChangeShapeType="1" noTextEdit="1"/>
          </p:cNvSpPr>
          <p:nvPr/>
        </p:nvSpPr>
        <p:spPr bwMode="auto">
          <a:xfrm>
            <a:off x="2971800" y="1371600"/>
            <a:ext cx="3733800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CHIA SỐ CÓ NĂM CHỮ SỐ</a:t>
            </a:r>
          </a:p>
          <a:p>
            <a:pPr algn="ctr"/>
            <a:r>
              <a:rPr lang="en-US" sz="2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CHO SỐ CÓ MỘT CHỮ SỐ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609600" y="26670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1. </a:t>
            </a:r>
            <a:r>
              <a:rPr lang="en-US" sz="2000" u="sng"/>
              <a:t>Tính</a:t>
            </a:r>
            <a:r>
              <a:rPr lang="en-US" sz="2000"/>
              <a:t> :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04800" y="2286000"/>
            <a:ext cx="502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u="sng"/>
              <a:t>Luyện tập</a:t>
            </a:r>
            <a:r>
              <a:rPr lang="en-US" sz="2000"/>
              <a:t> : 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609600" y="30480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2. </a:t>
            </a:r>
            <a:r>
              <a:rPr lang="en-US" sz="2000" u="sng"/>
              <a:t>Tóm tắt</a:t>
            </a:r>
            <a:r>
              <a:rPr lang="en-US" sz="2000">
                <a:latin typeface=".VnSouthern" pitchFamily="34" charset="0"/>
              </a:rPr>
              <a:t> :</a:t>
            </a:r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4495800" y="3657600"/>
            <a:ext cx="0" cy="3200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609600" y="3505200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3. Tính giá trị của biểu thức : </a:t>
            </a:r>
            <a:endParaRPr lang="en-US" sz="2000">
              <a:latin typeface=".VnSouthern" pitchFamily="34" charset="0"/>
            </a:endParaRP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609600" y="3886200"/>
            <a:ext cx="3200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4. Cho 8 hình tam giác,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   mỗi hình như hình sau : </a:t>
            </a:r>
            <a:endParaRPr lang="en-US" sz="2000">
              <a:latin typeface=".VnSouthern" pitchFamily="34" charset="0"/>
            </a:endParaRPr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762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>
            <a:off x="762000" y="5943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762000" y="53340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4495800" y="3886200"/>
            <a:ext cx="335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Hãy xếp thành hình dưới đây : </a:t>
            </a:r>
            <a:endParaRPr lang="en-US" sz="2000">
              <a:latin typeface=".VnSouthern" pitchFamily="34" charset="0"/>
            </a:endParaRPr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 flipH="1">
            <a:off x="5029200" y="49530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>
            <a:off x="5029200" y="55626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>
            <a:off x="5867400" y="4953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 flipV="1">
            <a:off x="5867400" y="5943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 flipV="1">
            <a:off x="6096000" y="5105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>
            <a:off x="6172200" y="5943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>
            <a:off x="7315200" y="5105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 flipH="1">
            <a:off x="7315200" y="5410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>
            <a:off x="5867400" y="4953000"/>
            <a:ext cx="0" cy="1219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>
            <a:off x="5029200" y="55626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3" name="Line 27"/>
          <p:cNvSpPr>
            <a:spLocks noChangeShapeType="1"/>
          </p:cNvSpPr>
          <p:nvPr/>
        </p:nvSpPr>
        <p:spPr bwMode="auto">
          <a:xfrm>
            <a:off x="7315200" y="5105400"/>
            <a:ext cx="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9" name="Line 33"/>
          <p:cNvSpPr>
            <a:spLocks noChangeShapeType="1"/>
          </p:cNvSpPr>
          <p:nvPr/>
        </p:nvSpPr>
        <p:spPr bwMode="auto">
          <a:xfrm>
            <a:off x="5791200" y="5562600"/>
            <a:ext cx="914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0" name="Line 34"/>
          <p:cNvSpPr>
            <a:spLocks noChangeShapeType="1"/>
          </p:cNvSpPr>
          <p:nvPr/>
        </p:nvSpPr>
        <p:spPr bwMode="auto">
          <a:xfrm>
            <a:off x="6096000" y="5105400"/>
            <a:ext cx="121920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1" name="Line 35"/>
          <p:cNvSpPr>
            <a:spLocks noChangeShapeType="1"/>
          </p:cNvSpPr>
          <p:nvPr/>
        </p:nvSpPr>
        <p:spPr bwMode="auto">
          <a:xfrm flipV="1">
            <a:off x="6172200" y="5105400"/>
            <a:ext cx="114300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5486400" y="5105400"/>
            <a:ext cx="3352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Tx/>
              <a:buAutoNum type="arabicPlain"/>
            </a:pPr>
            <a:r>
              <a:rPr lang="en-US" sz="2000">
                <a:solidFill>
                  <a:srgbClr val="FF0000"/>
                </a:solidFill>
                <a:latin typeface=".VnSouthern" pitchFamily="34" charset="0"/>
              </a:rPr>
              <a:t>2        3</a:t>
            </a:r>
          </a:p>
          <a:p>
            <a:pPr marL="342900" indent="-342900"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.VnSouthern" pitchFamily="34" charset="0"/>
              </a:rPr>
              <a:t>4    5         6</a:t>
            </a:r>
          </a:p>
        </p:txBody>
      </p:sp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6858000" y="53340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.VnSouthern" pitchFamily="34" charset="0"/>
              </a:rPr>
              <a:t>7    8</a:t>
            </a: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8" grpId="0"/>
      <p:bldP spid="39952" grpId="0"/>
      <p:bldP spid="39961" grpId="0" animBg="1"/>
      <p:bldP spid="39962" grpId="0" animBg="1"/>
      <p:bldP spid="39963" grpId="0" animBg="1"/>
      <p:bldP spid="39969" grpId="0" animBg="1"/>
      <p:bldP spid="39970" grpId="0" animBg="1"/>
      <p:bldP spid="39971" grpId="0" animBg="1"/>
      <p:bldP spid="39972" grpId="0"/>
      <p:bldP spid="399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6096000"/>
            <a:ext cx="762000" cy="6096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90600" y="3124200"/>
            <a:ext cx="624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400" b="1">
                <a:latin typeface=".VnSouthern" pitchFamily="34" charset="0"/>
              </a:rPr>
              <a:t>78235 : 5 = ...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5257800" y="3048000"/>
            <a:ext cx="350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400" b="1">
                <a:solidFill>
                  <a:srgbClr val="FFFF00"/>
                </a:solidFill>
                <a:latin typeface=".VnSouthern" pitchFamily="34" charset="0"/>
              </a:rPr>
              <a:t> </a:t>
            </a:r>
            <a:r>
              <a:rPr lang="en-US" sz="5400" b="1">
                <a:solidFill>
                  <a:srgbClr val="FF0000"/>
                </a:solidFill>
                <a:latin typeface=".VnSouthern" pitchFamily="34" charset="0"/>
              </a:rPr>
              <a:t>15647</a:t>
            </a:r>
          </a:p>
        </p:txBody>
      </p:sp>
      <p:pic>
        <p:nvPicPr>
          <p:cNvPr id="29701" name="Picture 5" descr="TYPLOO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038600"/>
            <a:ext cx="1657350" cy="1581150"/>
          </a:xfrm>
          <a:prstGeom prst="rect">
            <a:avLst/>
          </a:prstGeom>
          <a:noFill/>
        </p:spPr>
      </p:pic>
      <p:grpSp>
        <p:nvGrpSpPr>
          <p:cNvPr id="29702" name="Group 6"/>
          <p:cNvGrpSpPr>
            <a:grpSpLocks/>
          </p:cNvGrpSpPr>
          <p:nvPr/>
        </p:nvGrpSpPr>
        <p:grpSpPr bwMode="auto">
          <a:xfrm>
            <a:off x="838200" y="381000"/>
            <a:ext cx="7848600" cy="1828800"/>
            <a:chOff x="288" y="240"/>
            <a:chExt cx="4656" cy="1152"/>
          </a:xfrm>
        </p:grpSpPr>
        <p:pic>
          <p:nvPicPr>
            <p:cNvPr id="29703" name="Picture 7" descr="Bellcoll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8" y="240"/>
              <a:ext cx="1104" cy="1104"/>
            </a:xfrm>
            <a:prstGeom prst="rect">
              <a:avLst/>
            </a:prstGeom>
            <a:noFill/>
          </p:spPr>
        </p:pic>
        <p:pic>
          <p:nvPicPr>
            <p:cNvPr id="29704" name="Picture 8" descr="Bellcoll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40" y="288"/>
              <a:ext cx="1104" cy="1104"/>
            </a:xfrm>
            <a:prstGeom prst="rect">
              <a:avLst/>
            </a:prstGeom>
            <a:noFill/>
          </p:spPr>
        </p:pic>
      </p:grp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066800" y="2057400"/>
            <a:ext cx="746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Điền số thích hợp vào chỗ chấm :</a:t>
            </a:r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304800" y="4114800"/>
            <a:ext cx="5867400" cy="2209800"/>
          </a:xfrm>
          <a:prstGeom prst="irregularSeal2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FF0000"/>
                </a:solidFill>
              </a:rPr>
              <a:t>Phần thưởng của em </a:t>
            </a:r>
          </a:p>
          <a:p>
            <a:pPr algn="ctr" eaLnBrk="0" hangingPunct="0"/>
            <a:r>
              <a:rPr lang="en-US" sz="2000" b="1">
                <a:solidFill>
                  <a:srgbClr val="FF0000"/>
                </a:solidFill>
              </a:rPr>
              <a:t>là một tràng vỗ tay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2667000" y="762000"/>
            <a:ext cx="434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>
                <a:solidFill>
                  <a:srgbClr val="0000FF"/>
                </a:solidFill>
              </a:rPr>
              <a:t>BÀI TẬP CỦNG CỐ</a:t>
            </a:r>
            <a:r>
              <a:rPr lang="en-US" sz="3200" b="1">
                <a:solidFill>
                  <a:srgbClr val="0000FF"/>
                </a:solidFill>
              </a:rPr>
              <a:t>:</a:t>
            </a: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0" grpId="0"/>
      <p:bldP spid="29705" grpId="0"/>
      <p:bldP spid="29706" grpId="0" animBg="1"/>
      <p:bldP spid="2970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6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 - &amp;quot;&amp;#x0D;&amp;#x0A;&amp;#x0D;&amp;#x0A;&amp;quot;&quot;/&gt;&lt;property id=&quot;20307&quot; value=&quot;275&quot;/&gt;&lt;/object&gt;&lt;object type=&quot;3&quot; unique_id=&quot;10007&quot;&gt;&lt;property id=&quot;20148&quot; value=&quot;5&quot;/&gt;&lt;property id=&quot;20300&quot; value=&quot;Slide 4 - &amp;quot;&amp;#x0D;&amp;#x0A;&amp;#x0D;&amp;#x0A;&amp;quot;&quot;/&gt;&lt;property id=&quot;20307&quot; value=&quot;285&quot;/&gt;&lt;/object&gt;&lt;object type=&quot;3&quot; unique_id=&quot;10008&quot;&gt;&lt;property id=&quot;20148&quot; value=&quot;5&quot;/&gt;&lt;property id=&quot;20300&quot; value=&quot;Slide 5&quot;/&gt;&lt;property id=&quot;20307&quot; value=&quot;284&quot;/&gt;&lt;/object&gt;&lt;object type=&quot;3&quot; unique_id=&quot;10009&quot;&gt;&lt;property id=&quot;20148&quot; value=&quot;5&quot;/&gt;&lt;property id=&quot;20300&quot; value=&quot;Slide 6&quot;/&gt;&lt;property id=&quot;20307&quot; value=&quot;286&quot;/&gt;&lt;/object&gt;&lt;object type=&quot;3&quot; unique_id=&quot;10010&quot;&gt;&lt;property id=&quot;20148&quot; value=&quot;5&quot;/&gt;&lt;property id=&quot;20300&quot; value=&quot;Slide 7&quot;/&gt;&lt;property id=&quot;20307&quot; value=&quot;287&quot;/&gt;&lt;/object&gt;&lt;object type=&quot;3&quot; unique_id=&quot;10011&quot;&gt;&lt;property id=&quot;20148&quot; value=&quot;5&quot;/&gt;&lt;property id=&quot;20300&quot; value=&quot;Slide 8&quot;/&gt;&lt;property id=&quot;20307&quot; value=&quot;288&quot;/&gt;&lt;/object&gt;&lt;object type=&quot;3&quot; unique_id=&quot;10012&quot;&gt;&lt;property id=&quot;20148&quot; value=&quot;5&quot;/&gt;&lt;property id=&quot;20300&quot; value=&quot;Slide 9&quot;/&gt;&lt;property id=&quot;20307&quot; value=&quot;280&quot;/&gt;&lt;/object&gt;&lt;object type=&quot;3&quot; unique_id=&quot;10013&quot;&gt;&lt;property id=&quot;20148&quot; value=&quot;5&quot;/&gt;&lt;property id=&quot;20300&quot; value=&quot;Slide 10&quot;/&gt;&lt;property id=&quot;20307&quot; value=&quot;281&quot;/&gt;&lt;/object&gt;&lt;object type=&quot;3&quot; unique_id=&quot;10014&quot;&gt;&lt;property id=&quot;20148&quot; value=&quot;5&quot;/&gt;&lt;property id=&quot;20300&quot; value=&quot;Slide 11&quot;/&gt;&lt;property id=&quot;20307&quot; value=&quot;283&quot;/&gt;&lt;/object&gt;&lt;object type=&quot;3&quot; unique_id=&quot;10015&quot;&gt;&lt;property id=&quot;20148&quot; value=&quot;5&quot;/&gt;&lt;property id=&quot;20300&quot; value=&quot;Slide 12&quot;/&gt;&lt;property id=&quot;20307&quot; value=&quot;27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927</Words>
  <Application>Microsoft Office PowerPoint</Application>
  <PresentationFormat>On-screen Show (4:3)</PresentationFormat>
  <Paragraphs>181</Paragraphs>
  <Slides>12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Default Design</vt:lpstr>
      <vt:lpstr>Clip</vt:lpstr>
      <vt:lpstr>Equation</vt:lpstr>
      <vt:lpstr>Slide 1</vt:lpstr>
      <vt:lpstr>Slide 2</vt:lpstr>
      <vt:lpstr>  </vt:lpstr>
      <vt:lpstr> 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&lt;arabianhorse&gt;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ALL_ONLYLOVE</dc:creator>
  <cp:lastModifiedBy>AutoBVT</cp:lastModifiedBy>
  <cp:revision>35</cp:revision>
  <dcterms:created xsi:type="dcterms:W3CDTF">2007-01-31T13:09:11Z</dcterms:created>
  <dcterms:modified xsi:type="dcterms:W3CDTF">2016-04-12T02:57:58Z</dcterms:modified>
</cp:coreProperties>
</file>